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2"/>
  </p:notesMasterIdLst>
  <p:sldIdLst>
    <p:sldId id="289" r:id="rId2"/>
    <p:sldId id="2134806419" r:id="rId3"/>
    <p:sldId id="258" r:id="rId4"/>
    <p:sldId id="290" r:id="rId5"/>
    <p:sldId id="282" r:id="rId6"/>
    <p:sldId id="284" r:id="rId7"/>
    <p:sldId id="2134806418" r:id="rId8"/>
    <p:sldId id="278" r:id="rId9"/>
    <p:sldId id="279" r:id="rId10"/>
    <p:sldId id="28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97" d="100"/>
          <a:sy n="97" d="100"/>
        </p:scale>
        <p:origin x="5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A3FE1-3C36-4389-881B-77C3CC2572D1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4613AA-388F-426D-974F-B0FDB26E5F12}">
      <dgm:prSet phldrT="[Text]"/>
      <dgm:spPr/>
      <dgm:t>
        <a:bodyPr/>
        <a:lstStyle/>
        <a:p>
          <a:r>
            <a:rPr lang="en-US" dirty="0"/>
            <a:t>Local Content</a:t>
          </a:r>
        </a:p>
      </dgm:t>
    </dgm:pt>
    <dgm:pt modelId="{CBA5119B-AD6C-473E-9ADB-A1E3DB3F4EB0}" type="parTrans" cxnId="{C418F142-7016-4DE1-BF0F-DA8AD3EF4121}">
      <dgm:prSet/>
      <dgm:spPr/>
      <dgm:t>
        <a:bodyPr/>
        <a:lstStyle/>
        <a:p>
          <a:endParaRPr lang="en-US"/>
        </a:p>
      </dgm:t>
    </dgm:pt>
    <dgm:pt modelId="{D233097B-9DB7-4056-8B00-3284DC47811F}" type="sibTrans" cxnId="{C418F142-7016-4DE1-BF0F-DA8AD3EF4121}">
      <dgm:prSet/>
      <dgm:spPr/>
      <dgm:t>
        <a:bodyPr/>
        <a:lstStyle/>
        <a:p>
          <a:endParaRPr lang="en-US"/>
        </a:p>
      </dgm:t>
    </dgm:pt>
    <dgm:pt modelId="{569A10E4-8DDC-487C-80AC-D2B831BEFAF9}">
      <dgm:prSet phldrT="[Text]" custT="1"/>
      <dgm:spPr/>
      <dgm:t>
        <a:bodyPr/>
        <a:lstStyle/>
        <a:p>
          <a:r>
            <a:rPr lang="en-US" sz="2000"/>
            <a:t>Operators and Concessionaires</a:t>
          </a:r>
          <a:endParaRPr lang="en-US" sz="2000" dirty="0"/>
        </a:p>
      </dgm:t>
    </dgm:pt>
    <dgm:pt modelId="{57029E26-0E97-484E-98DB-4C546996D68B}" type="parTrans" cxnId="{7BD67AB4-37BE-4D06-B794-AB5B292A40DD}">
      <dgm:prSet/>
      <dgm:spPr/>
      <dgm:t>
        <a:bodyPr/>
        <a:lstStyle/>
        <a:p>
          <a:endParaRPr lang="en-US"/>
        </a:p>
      </dgm:t>
    </dgm:pt>
    <dgm:pt modelId="{7D7518E8-64CF-4D05-B3C0-8F1B9E29B0A6}" type="sibTrans" cxnId="{7BD67AB4-37BE-4D06-B794-AB5B292A40DD}">
      <dgm:prSet/>
      <dgm:spPr/>
      <dgm:t>
        <a:bodyPr/>
        <a:lstStyle/>
        <a:p>
          <a:endParaRPr lang="en-US"/>
        </a:p>
      </dgm:t>
    </dgm:pt>
    <dgm:pt modelId="{91CA3AC2-B0AC-4E04-BF1D-14112D66E919}">
      <dgm:prSet phldrT="[Text]" custT="1"/>
      <dgm:spPr/>
      <dgm:t>
        <a:bodyPr/>
        <a:lstStyle/>
        <a:p>
          <a:r>
            <a:rPr lang="en-US" sz="1800"/>
            <a:t>Local Service Providers</a:t>
          </a:r>
          <a:r>
            <a:rPr lang="en-US" sz="900"/>
            <a:t>’</a:t>
          </a:r>
          <a:endParaRPr lang="en-US" sz="900" dirty="0"/>
        </a:p>
      </dgm:t>
    </dgm:pt>
    <dgm:pt modelId="{7C5E372C-A229-4E68-AD4B-877F4DF1E840}" type="parTrans" cxnId="{35319566-8B40-4C56-93B3-269973C31147}">
      <dgm:prSet/>
      <dgm:spPr/>
      <dgm:t>
        <a:bodyPr/>
        <a:lstStyle/>
        <a:p>
          <a:endParaRPr lang="en-US"/>
        </a:p>
      </dgm:t>
    </dgm:pt>
    <dgm:pt modelId="{49952006-3A42-42A2-8FE9-12AA582E6CCE}" type="sibTrans" cxnId="{35319566-8B40-4C56-93B3-269973C31147}">
      <dgm:prSet/>
      <dgm:spPr/>
      <dgm:t>
        <a:bodyPr/>
        <a:lstStyle/>
        <a:p>
          <a:endParaRPr lang="en-US"/>
        </a:p>
      </dgm:t>
    </dgm:pt>
    <dgm:pt modelId="{A0C9ED70-865A-48B9-A1E9-2B44BCF9E6CB}">
      <dgm:prSet phldrT="[Text]" custT="1"/>
      <dgm:spPr/>
      <dgm:t>
        <a:bodyPr/>
        <a:lstStyle/>
        <a:p>
          <a:r>
            <a:rPr lang="en-US" sz="1600"/>
            <a:t>MAIN EPC</a:t>
          </a:r>
        </a:p>
        <a:p>
          <a:r>
            <a:rPr lang="en-US" sz="1600"/>
            <a:t>Sub-Contractor</a:t>
          </a:r>
        </a:p>
        <a:p>
          <a:endParaRPr lang="en-US" sz="900" dirty="0"/>
        </a:p>
      </dgm:t>
    </dgm:pt>
    <dgm:pt modelId="{81F4D18A-0697-49C3-B6C0-9BFA85270A31}" type="parTrans" cxnId="{75A7B085-C074-41D5-AFDB-8193678DC762}">
      <dgm:prSet/>
      <dgm:spPr/>
      <dgm:t>
        <a:bodyPr/>
        <a:lstStyle/>
        <a:p>
          <a:endParaRPr lang="en-US"/>
        </a:p>
      </dgm:t>
    </dgm:pt>
    <dgm:pt modelId="{92B0D999-09E5-4C71-A0B3-76B118FC5754}" type="sibTrans" cxnId="{75A7B085-C074-41D5-AFDB-8193678DC762}">
      <dgm:prSet/>
      <dgm:spPr/>
      <dgm:t>
        <a:bodyPr/>
        <a:lstStyle/>
        <a:p>
          <a:endParaRPr lang="en-US"/>
        </a:p>
      </dgm:t>
    </dgm:pt>
    <dgm:pt modelId="{E93075C3-253F-4417-8C22-A2A928367B14}">
      <dgm:prSet phldrT="[Text]" custT="1"/>
      <dgm:spPr/>
      <dgm:t>
        <a:bodyPr/>
        <a:lstStyle/>
        <a:p>
          <a:r>
            <a:rPr lang="en-US" sz="2000"/>
            <a:t>Government</a:t>
          </a:r>
          <a:r>
            <a:rPr lang="en-US" sz="900"/>
            <a:t>	</a:t>
          </a:r>
          <a:endParaRPr lang="en-US" sz="900" dirty="0"/>
        </a:p>
      </dgm:t>
    </dgm:pt>
    <dgm:pt modelId="{7EEF97EB-0774-493B-B7E3-721C33D9EF12}" type="parTrans" cxnId="{711F973D-10B5-4488-8153-144A3D3BF481}">
      <dgm:prSet/>
      <dgm:spPr/>
      <dgm:t>
        <a:bodyPr/>
        <a:lstStyle/>
        <a:p>
          <a:endParaRPr lang="en-US" dirty="0"/>
        </a:p>
      </dgm:t>
    </dgm:pt>
    <dgm:pt modelId="{A71915C1-3EE5-41AA-9D39-C8266377F8E6}" type="sibTrans" cxnId="{711F973D-10B5-4488-8153-144A3D3BF481}">
      <dgm:prSet/>
      <dgm:spPr/>
      <dgm:t>
        <a:bodyPr/>
        <a:lstStyle/>
        <a:p>
          <a:endParaRPr lang="en-US"/>
        </a:p>
      </dgm:t>
    </dgm:pt>
    <dgm:pt modelId="{6CABED34-3FBC-4501-906F-A6759BF1A070}" type="pres">
      <dgm:prSet presAssocID="{327A3FE1-3C36-4389-881B-77C3CC2572D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19BE92-B081-4CE1-BA4F-0918B8CAB483}" type="pres">
      <dgm:prSet presAssocID="{E14613AA-388F-426D-974F-B0FDB26E5F12}" presName="centerShape" presStyleLbl="node0" presStyleIdx="0" presStyleCnt="1" custScaleX="103495"/>
      <dgm:spPr/>
    </dgm:pt>
    <dgm:pt modelId="{FBF082F6-D4A8-49B0-9F37-046D1EFFA19E}" type="pres">
      <dgm:prSet presAssocID="{57029E26-0E97-484E-98DB-4C546996D68B}" presName="parTrans" presStyleLbl="sibTrans2D1" presStyleIdx="0" presStyleCnt="4" custAng="10800000"/>
      <dgm:spPr/>
    </dgm:pt>
    <dgm:pt modelId="{5EB1C3B2-4790-453C-AE31-19755852BC53}" type="pres">
      <dgm:prSet presAssocID="{57029E26-0E97-484E-98DB-4C546996D68B}" presName="connectorText" presStyleLbl="sibTrans2D1" presStyleIdx="0" presStyleCnt="4"/>
      <dgm:spPr/>
    </dgm:pt>
    <dgm:pt modelId="{776302B7-12A5-454A-9F4B-555F07626ED6}" type="pres">
      <dgm:prSet presAssocID="{569A10E4-8DDC-487C-80AC-D2B831BEFAF9}" presName="node" presStyleLbl="node1" presStyleIdx="0" presStyleCnt="4" custScaleX="203375">
        <dgm:presLayoutVars>
          <dgm:bulletEnabled val="1"/>
        </dgm:presLayoutVars>
      </dgm:prSet>
      <dgm:spPr/>
    </dgm:pt>
    <dgm:pt modelId="{40DFFCEE-3A43-4D5C-9013-E020AB785672}" type="pres">
      <dgm:prSet presAssocID="{7C5E372C-A229-4E68-AD4B-877F4DF1E840}" presName="parTrans" presStyleLbl="sibTrans2D1" presStyleIdx="1" presStyleCnt="4" custAng="10800000" custScaleX="136755"/>
      <dgm:spPr/>
    </dgm:pt>
    <dgm:pt modelId="{88E04E89-8649-4768-B0F4-81381B78A6BB}" type="pres">
      <dgm:prSet presAssocID="{7C5E372C-A229-4E68-AD4B-877F4DF1E840}" presName="connectorText" presStyleLbl="sibTrans2D1" presStyleIdx="1" presStyleCnt="4"/>
      <dgm:spPr/>
    </dgm:pt>
    <dgm:pt modelId="{B4FC5B61-5E13-4255-8AD8-7ADE7B06D974}" type="pres">
      <dgm:prSet presAssocID="{91CA3AC2-B0AC-4E04-BF1D-14112D66E919}" presName="node" presStyleLbl="node1" presStyleIdx="1" presStyleCnt="4" custScaleX="172579" custScaleY="101631" custRadScaleRad="116985" custRadScaleInc="-3587">
        <dgm:presLayoutVars>
          <dgm:bulletEnabled val="1"/>
        </dgm:presLayoutVars>
      </dgm:prSet>
      <dgm:spPr/>
    </dgm:pt>
    <dgm:pt modelId="{6D424B07-81C8-4F98-BFD3-3A19E1FC03C8}" type="pres">
      <dgm:prSet presAssocID="{81F4D18A-0697-49C3-B6C0-9BFA85270A31}" presName="parTrans" presStyleLbl="sibTrans2D1" presStyleIdx="2" presStyleCnt="4" custAng="10800000" custScaleX="141595" custLinFactNeighborX="-10215" custLinFactNeighborY="0"/>
      <dgm:spPr/>
    </dgm:pt>
    <dgm:pt modelId="{9F7A197A-4EB5-4388-880D-94A427983B1F}" type="pres">
      <dgm:prSet presAssocID="{81F4D18A-0697-49C3-B6C0-9BFA85270A31}" presName="connectorText" presStyleLbl="sibTrans2D1" presStyleIdx="2" presStyleCnt="4"/>
      <dgm:spPr/>
    </dgm:pt>
    <dgm:pt modelId="{9DE9522D-E4C9-4541-ADE3-C33B51DC62A9}" type="pres">
      <dgm:prSet presAssocID="{A0C9ED70-865A-48B9-A1E9-2B44BCF9E6CB}" presName="node" presStyleLbl="node1" presStyleIdx="2" presStyleCnt="4" custScaleX="228084" custScaleY="124446" custRadScaleRad="101768" custRadScaleInc="1341">
        <dgm:presLayoutVars>
          <dgm:bulletEnabled val="1"/>
        </dgm:presLayoutVars>
      </dgm:prSet>
      <dgm:spPr/>
    </dgm:pt>
    <dgm:pt modelId="{A03A51F5-C097-481C-A26B-2BA269BFDCEB}" type="pres">
      <dgm:prSet presAssocID="{7EEF97EB-0774-493B-B7E3-721C33D9EF12}" presName="parTrans" presStyleLbl="sibTrans2D1" presStyleIdx="3" presStyleCnt="4" custAng="10697589" custScaleX="154274" custLinFactNeighborX="20496" custLinFactNeighborY="-9309"/>
      <dgm:spPr/>
    </dgm:pt>
    <dgm:pt modelId="{2F359C0E-4F21-42C2-960D-435A8CAA28A8}" type="pres">
      <dgm:prSet presAssocID="{7EEF97EB-0774-493B-B7E3-721C33D9EF12}" presName="connectorText" presStyleLbl="sibTrans2D1" presStyleIdx="3" presStyleCnt="4"/>
      <dgm:spPr/>
    </dgm:pt>
    <dgm:pt modelId="{8CD68990-D1AC-4702-9C63-6BFFCD0E7378}" type="pres">
      <dgm:prSet presAssocID="{E93075C3-253F-4417-8C22-A2A928367B14}" presName="node" presStyleLbl="node1" presStyleIdx="3" presStyleCnt="4" custScaleX="175813" custScaleY="97433" custRadScaleRad="115278" custRadScaleInc="305">
        <dgm:presLayoutVars>
          <dgm:bulletEnabled val="1"/>
        </dgm:presLayoutVars>
      </dgm:prSet>
      <dgm:spPr/>
    </dgm:pt>
  </dgm:ptLst>
  <dgm:cxnLst>
    <dgm:cxn modelId="{8108CD15-FF96-4DC4-8EB5-4D6DAC8ED80C}" type="presOf" srcId="{E93075C3-253F-4417-8C22-A2A928367B14}" destId="{8CD68990-D1AC-4702-9C63-6BFFCD0E7378}" srcOrd="0" destOrd="0" presId="urn:microsoft.com/office/officeart/2005/8/layout/radial5"/>
    <dgm:cxn modelId="{A19CE031-966C-40A5-A682-9A13C431C6DC}" type="presOf" srcId="{7EEF97EB-0774-493B-B7E3-721C33D9EF12}" destId="{2F359C0E-4F21-42C2-960D-435A8CAA28A8}" srcOrd="1" destOrd="0" presId="urn:microsoft.com/office/officeart/2005/8/layout/radial5"/>
    <dgm:cxn modelId="{711F973D-10B5-4488-8153-144A3D3BF481}" srcId="{E14613AA-388F-426D-974F-B0FDB26E5F12}" destId="{E93075C3-253F-4417-8C22-A2A928367B14}" srcOrd="3" destOrd="0" parTransId="{7EEF97EB-0774-493B-B7E3-721C33D9EF12}" sibTransId="{A71915C1-3EE5-41AA-9D39-C8266377F8E6}"/>
    <dgm:cxn modelId="{C418F142-7016-4DE1-BF0F-DA8AD3EF4121}" srcId="{327A3FE1-3C36-4389-881B-77C3CC2572D1}" destId="{E14613AA-388F-426D-974F-B0FDB26E5F12}" srcOrd="0" destOrd="0" parTransId="{CBA5119B-AD6C-473E-9ADB-A1E3DB3F4EB0}" sibTransId="{D233097B-9DB7-4056-8B00-3284DC47811F}"/>
    <dgm:cxn modelId="{53017D45-B72C-465B-A028-30E0A25A72EF}" type="presOf" srcId="{327A3FE1-3C36-4389-881B-77C3CC2572D1}" destId="{6CABED34-3FBC-4501-906F-A6759BF1A070}" srcOrd="0" destOrd="0" presId="urn:microsoft.com/office/officeart/2005/8/layout/radial5"/>
    <dgm:cxn modelId="{35319566-8B40-4C56-93B3-269973C31147}" srcId="{E14613AA-388F-426D-974F-B0FDB26E5F12}" destId="{91CA3AC2-B0AC-4E04-BF1D-14112D66E919}" srcOrd="1" destOrd="0" parTransId="{7C5E372C-A229-4E68-AD4B-877F4DF1E840}" sibTransId="{49952006-3A42-42A2-8FE9-12AA582E6CCE}"/>
    <dgm:cxn modelId="{82EE906D-88AB-4BC4-983D-3301858B9B80}" type="presOf" srcId="{91CA3AC2-B0AC-4E04-BF1D-14112D66E919}" destId="{B4FC5B61-5E13-4255-8AD8-7ADE7B06D974}" srcOrd="0" destOrd="0" presId="urn:microsoft.com/office/officeart/2005/8/layout/radial5"/>
    <dgm:cxn modelId="{1C095773-E193-4A4D-9037-267C5B06AAC2}" type="presOf" srcId="{57029E26-0E97-484E-98DB-4C546996D68B}" destId="{FBF082F6-D4A8-49B0-9F37-046D1EFFA19E}" srcOrd="0" destOrd="0" presId="urn:microsoft.com/office/officeart/2005/8/layout/radial5"/>
    <dgm:cxn modelId="{75A7B085-C074-41D5-AFDB-8193678DC762}" srcId="{E14613AA-388F-426D-974F-B0FDB26E5F12}" destId="{A0C9ED70-865A-48B9-A1E9-2B44BCF9E6CB}" srcOrd="2" destOrd="0" parTransId="{81F4D18A-0697-49C3-B6C0-9BFA85270A31}" sibTransId="{92B0D999-09E5-4C71-A0B3-76B118FC5754}"/>
    <dgm:cxn modelId="{9B3BE789-D765-4A31-9554-42F2F489E98F}" type="presOf" srcId="{569A10E4-8DDC-487C-80AC-D2B831BEFAF9}" destId="{776302B7-12A5-454A-9F4B-555F07626ED6}" srcOrd="0" destOrd="0" presId="urn:microsoft.com/office/officeart/2005/8/layout/radial5"/>
    <dgm:cxn modelId="{36B94694-42E3-4241-B188-072A81EE5266}" type="presOf" srcId="{7C5E372C-A229-4E68-AD4B-877F4DF1E840}" destId="{40DFFCEE-3A43-4D5C-9013-E020AB785672}" srcOrd="0" destOrd="0" presId="urn:microsoft.com/office/officeart/2005/8/layout/radial5"/>
    <dgm:cxn modelId="{27EC5FA3-6821-40E0-839B-007911974321}" type="presOf" srcId="{E14613AA-388F-426D-974F-B0FDB26E5F12}" destId="{0A19BE92-B081-4CE1-BA4F-0918B8CAB483}" srcOrd="0" destOrd="0" presId="urn:microsoft.com/office/officeart/2005/8/layout/radial5"/>
    <dgm:cxn modelId="{7BD67AB4-37BE-4D06-B794-AB5B292A40DD}" srcId="{E14613AA-388F-426D-974F-B0FDB26E5F12}" destId="{569A10E4-8DDC-487C-80AC-D2B831BEFAF9}" srcOrd="0" destOrd="0" parTransId="{57029E26-0E97-484E-98DB-4C546996D68B}" sibTransId="{7D7518E8-64CF-4D05-B3C0-8F1B9E29B0A6}"/>
    <dgm:cxn modelId="{0A5464B5-8625-4159-ADE9-43B9EF97AC03}" type="presOf" srcId="{A0C9ED70-865A-48B9-A1E9-2B44BCF9E6CB}" destId="{9DE9522D-E4C9-4541-ADE3-C33B51DC62A9}" srcOrd="0" destOrd="0" presId="urn:microsoft.com/office/officeart/2005/8/layout/radial5"/>
    <dgm:cxn modelId="{7841DBC1-58F2-42ED-8438-E4A6F09AEBE8}" type="presOf" srcId="{81F4D18A-0697-49C3-B6C0-9BFA85270A31}" destId="{6D424B07-81C8-4F98-BFD3-3A19E1FC03C8}" srcOrd="0" destOrd="0" presId="urn:microsoft.com/office/officeart/2005/8/layout/radial5"/>
    <dgm:cxn modelId="{553AE7DB-94F0-4133-B8D6-7B2E48B52671}" type="presOf" srcId="{7C5E372C-A229-4E68-AD4B-877F4DF1E840}" destId="{88E04E89-8649-4768-B0F4-81381B78A6BB}" srcOrd="1" destOrd="0" presId="urn:microsoft.com/office/officeart/2005/8/layout/radial5"/>
    <dgm:cxn modelId="{82C1DAE1-0496-4C58-B2E3-D17342F33FBF}" type="presOf" srcId="{57029E26-0E97-484E-98DB-4C546996D68B}" destId="{5EB1C3B2-4790-453C-AE31-19755852BC53}" srcOrd="1" destOrd="0" presId="urn:microsoft.com/office/officeart/2005/8/layout/radial5"/>
    <dgm:cxn modelId="{7961EEE6-E815-4ED7-9F5D-6D06F7DAE697}" type="presOf" srcId="{81F4D18A-0697-49C3-B6C0-9BFA85270A31}" destId="{9F7A197A-4EB5-4388-880D-94A427983B1F}" srcOrd="1" destOrd="0" presId="urn:microsoft.com/office/officeart/2005/8/layout/radial5"/>
    <dgm:cxn modelId="{C6AE47E9-D509-41AE-AFC3-7A8FABBA928B}" type="presOf" srcId="{7EEF97EB-0774-493B-B7E3-721C33D9EF12}" destId="{A03A51F5-C097-481C-A26B-2BA269BFDCEB}" srcOrd="0" destOrd="0" presId="urn:microsoft.com/office/officeart/2005/8/layout/radial5"/>
    <dgm:cxn modelId="{90F0F9AC-2DBD-4574-B704-6F5938D21DDD}" type="presParOf" srcId="{6CABED34-3FBC-4501-906F-A6759BF1A070}" destId="{0A19BE92-B081-4CE1-BA4F-0918B8CAB483}" srcOrd="0" destOrd="0" presId="urn:microsoft.com/office/officeart/2005/8/layout/radial5"/>
    <dgm:cxn modelId="{1001F045-2243-418A-BE8C-72A97CDA86CF}" type="presParOf" srcId="{6CABED34-3FBC-4501-906F-A6759BF1A070}" destId="{FBF082F6-D4A8-49B0-9F37-046D1EFFA19E}" srcOrd="1" destOrd="0" presId="urn:microsoft.com/office/officeart/2005/8/layout/radial5"/>
    <dgm:cxn modelId="{7E79D644-4338-46FC-BA0F-B2E88615020F}" type="presParOf" srcId="{FBF082F6-D4A8-49B0-9F37-046D1EFFA19E}" destId="{5EB1C3B2-4790-453C-AE31-19755852BC53}" srcOrd="0" destOrd="0" presId="urn:microsoft.com/office/officeart/2005/8/layout/radial5"/>
    <dgm:cxn modelId="{0C7ADFCF-D736-4FE0-8A18-898A7C479F47}" type="presParOf" srcId="{6CABED34-3FBC-4501-906F-A6759BF1A070}" destId="{776302B7-12A5-454A-9F4B-555F07626ED6}" srcOrd="2" destOrd="0" presId="urn:microsoft.com/office/officeart/2005/8/layout/radial5"/>
    <dgm:cxn modelId="{E87F51DB-3D36-4B6B-B339-2F2749FA7C9D}" type="presParOf" srcId="{6CABED34-3FBC-4501-906F-A6759BF1A070}" destId="{40DFFCEE-3A43-4D5C-9013-E020AB785672}" srcOrd="3" destOrd="0" presId="urn:microsoft.com/office/officeart/2005/8/layout/radial5"/>
    <dgm:cxn modelId="{E58B19C6-5C0E-467A-8025-CF84B52BBEAD}" type="presParOf" srcId="{40DFFCEE-3A43-4D5C-9013-E020AB785672}" destId="{88E04E89-8649-4768-B0F4-81381B78A6BB}" srcOrd="0" destOrd="0" presId="urn:microsoft.com/office/officeart/2005/8/layout/radial5"/>
    <dgm:cxn modelId="{5839D754-8EA5-4CE4-A095-DA2D02B80BA8}" type="presParOf" srcId="{6CABED34-3FBC-4501-906F-A6759BF1A070}" destId="{B4FC5B61-5E13-4255-8AD8-7ADE7B06D974}" srcOrd="4" destOrd="0" presId="urn:microsoft.com/office/officeart/2005/8/layout/radial5"/>
    <dgm:cxn modelId="{BEAA6F85-07B3-45D6-9C7B-8043FB08E541}" type="presParOf" srcId="{6CABED34-3FBC-4501-906F-A6759BF1A070}" destId="{6D424B07-81C8-4F98-BFD3-3A19E1FC03C8}" srcOrd="5" destOrd="0" presId="urn:microsoft.com/office/officeart/2005/8/layout/radial5"/>
    <dgm:cxn modelId="{1B8D9B6C-1F4E-4D4F-9382-2F011A14346A}" type="presParOf" srcId="{6D424B07-81C8-4F98-BFD3-3A19E1FC03C8}" destId="{9F7A197A-4EB5-4388-880D-94A427983B1F}" srcOrd="0" destOrd="0" presId="urn:microsoft.com/office/officeart/2005/8/layout/radial5"/>
    <dgm:cxn modelId="{27A031BF-C273-41CF-91F8-33DDC6589A15}" type="presParOf" srcId="{6CABED34-3FBC-4501-906F-A6759BF1A070}" destId="{9DE9522D-E4C9-4541-ADE3-C33B51DC62A9}" srcOrd="6" destOrd="0" presId="urn:microsoft.com/office/officeart/2005/8/layout/radial5"/>
    <dgm:cxn modelId="{1F0717DB-2008-4E3A-BF84-5D5AE4B9A90F}" type="presParOf" srcId="{6CABED34-3FBC-4501-906F-A6759BF1A070}" destId="{A03A51F5-C097-481C-A26B-2BA269BFDCEB}" srcOrd="7" destOrd="0" presId="urn:microsoft.com/office/officeart/2005/8/layout/radial5"/>
    <dgm:cxn modelId="{B3A03779-5796-4F36-A87E-0180F4870E27}" type="presParOf" srcId="{A03A51F5-C097-481C-A26B-2BA269BFDCEB}" destId="{2F359C0E-4F21-42C2-960D-435A8CAA28A8}" srcOrd="0" destOrd="0" presId="urn:microsoft.com/office/officeart/2005/8/layout/radial5"/>
    <dgm:cxn modelId="{541BA7A2-B7D9-41BC-AF2D-8C80137E105B}" type="presParOf" srcId="{6CABED34-3FBC-4501-906F-A6759BF1A070}" destId="{8CD68990-D1AC-4702-9C63-6BFFCD0E737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9BE92-B081-4CE1-BA4F-0918B8CAB483}">
      <dsp:nvSpPr>
        <dsp:cNvPr id="0" name=""/>
        <dsp:cNvSpPr/>
      </dsp:nvSpPr>
      <dsp:spPr>
        <a:xfrm>
          <a:off x="4383098" y="1573555"/>
          <a:ext cx="1215910" cy="1174849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Local Content</a:t>
          </a:r>
        </a:p>
      </dsp:txBody>
      <dsp:txXfrm>
        <a:off x="4561164" y="1745608"/>
        <a:ext cx="859778" cy="830743"/>
      </dsp:txXfrm>
    </dsp:sp>
    <dsp:sp modelId="{FBF082F6-D4A8-49B0-9F37-046D1EFFA19E}">
      <dsp:nvSpPr>
        <dsp:cNvPr id="0" name=""/>
        <dsp:cNvSpPr/>
      </dsp:nvSpPr>
      <dsp:spPr>
        <a:xfrm rot="5400000">
          <a:off x="4866909" y="1146623"/>
          <a:ext cx="248288" cy="399448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904152" y="1189270"/>
        <a:ext cx="173802" cy="239668"/>
      </dsp:txXfrm>
    </dsp:sp>
    <dsp:sp modelId="{776302B7-12A5-454A-9F4B-555F07626ED6}">
      <dsp:nvSpPr>
        <dsp:cNvPr id="0" name=""/>
        <dsp:cNvSpPr/>
      </dsp:nvSpPr>
      <dsp:spPr>
        <a:xfrm>
          <a:off x="3796378" y="-69762"/>
          <a:ext cx="2389349" cy="1174849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Operators and Concessionaires</a:t>
          </a:r>
          <a:endParaRPr lang="en-US" sz="2000" kern="1200" dirty="0"/>
        </a:p>
      </dsp:txBody>
      <dsp:txXfrm>
        <a:off x="4146290" y="102291"/>
        <a:ext cx="1689525" cy="830743"/>
      </dsp:txXfrm>
    </dsp:sp>
    <dsp:sp modelId="{40DFFCEE-3A43-4D5C-9013-E020AB785672}">
      <dsp:nvSpPr>
        <dsp:cNvPr id="0" name=""/>
        <dsp:cNvSpPr/>
      </dsp:nvSpPr>
      <dsp:spPr>
        <a:xfrm rot="10703151">
          <a:off x="5635653" y="1940012"/>
          <a:ext cx="218515" cy="399448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701194" y="2018979"/>
        <a:ext cx="152961" cy="239668"/>
      </dsp:txXfrm>
    </dsp:sp>
    <dsp:sp modelId="{B4FC5B61-5E13-4255-8AD8-7ADE7B06D974}">
      <dsp:nvSpPr>
        <dsp:cNvPr id="0" name=""/>
        <dsp:cNvSpPr/>
      </dsp:nvSpPr>
      <dsp:spPr>
        <a:xfrm>
          <a:off x="5898954" y="1509822"/>
          <a:ext cx="2027542" cy="119401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Local Service Providers</a:t>
          </a:r>
          <a:r>
            <a:rPr lang="en-US" sz="900" kern="1200"/>
            <a:t>’</a:t>
          </a:r>
          <a:endParaRPr lang="en-US" sz="900" kern="1200" dirty="0"/>
        </a:p>
      </dsp:txBody>
      <dsp:txXfrm>
        <a:off x="6195881" y="1684681"/>
        <a:ext cx="1433688" cy="844292"/>
      </dsp:txXfrm>
    </dsp:sp>
    <dsp:sp modelId="{6D424B07-81C8-4F98-BFD3-3A19E1FC03C8}">
      <dsp:nvSpPr>
        <dsp:cNvPr id="0" name=""/>
        <dsp:cNvSpPr/>
      </dsp:nvSpPr>
      <dsp:spPr>
        <a:xfrm rot="16236845">
          <a:off x="4843555" y="2706230"/>
          <a:ext cx="243844" cy="399448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879739" y="2822694"/>
        <a:ext cx="170691" cy="239668"/>
      </dsp:txXfrm>
    </dsp:sp>
    <dsp:sp modelId="{9DE9522D-E4C9-4541-ADE3-C33B51DC62A9}">
      <dsp:nvSpPr>
        <dsp:cNvPr id="0" name=""/>
        <dsp:cNvSpPr/>
      </dsp:nvSpPr>
      <dsp:spPr>
        <a:xfrm>
          <a:off x="3633618" y="3073271"/>
          <a:ext cx="2679642" cy="146205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MAIN EPC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Sub-Contractor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4026042" y="3287384"/>
        <a:ext cx="1894794" cy="1033826"/>
      </dsp:txXfrm>
    </dsp:sp>
    <dsp:sp modelId="{A03A51F5-C097-481C-A26B-2BA269BFDCEB}">
      <dsp:nvSpPr>
        <dsp:cNvPr id="0" name=""/>
        <dsp:cNvSpPr/>
      </dsp:nvSpPr>
      <dsp:spPr>
        <a:xfrm rot="21505824">
          <a:off x="4183922" y="1922320"/>
          <a:ext cx="207411" cy="399448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10800000">
        <a:off x="4183934" y="2003062"/>
        <a:ext cx="145188" cy="239668"/>
      </dsp:txXfrm>
    </dsp:sp>
    <dsp:sp modelId="{8CD68990-D1AC-4702-9C63-6BFFCD0E7378}">
      <dsp:nvSpPr>
        <dsp:cNvPr id="0" name=""/>
        <dsp:cNvSpPr/>
      </dsp:nvSpPr>
      <dsp:spPr>
        <a:xfrm>
          <a:off x="2063906" y="1584096"/>
          <a:ext cx="2065537" cy="114469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Government</a:t>
          </a:r>
          <a:r>
            <a:rPr lang="en-US" sz="900" kern="1200"/>
            <a:t>	</a:t>
          </a:r>
          <a:endParaRPr lang="en-US" sz="900" kern="1200" dirty="0"/>
        </a:p>
      </dsp:txBody>
      <dsp:txXfrm>
        <a:off x="2366397" y="1751732"/>
        <a:ext cx="1460555" cy="809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194E9-3E76-4061-9C6D-882DEB84D52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DFF03-215A-4DD8-8477-001F1C29F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0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CAA87-8F7B-4F44-8BF6-9ABE9A19EA26}" type="slidenum">
              <a:rPr lang="en-NG" smtClean="0"/>
              <a:t>4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183635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CAA87-8F7B-4F44-8BF6-9ABE9A19EA26}" type="slidenum">
              <a:rPr lang="en-NG" smtClean="0"/>
              <a:t>5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71367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CAA87-8F7B-4F44-8BF6-9ABE9A19EA26}" type="slidenum">
              <a:rPr lang="en-NG" smtClean="0"/>
              <a:t>6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53028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CAA87-8F7B-4F44-8BF6-9ABE9A19EA26}" type="slidenum">
              <a:rPr lang="en-NG" smtClean="0"/>
              <a:t>10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1825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2DCC36-20FB-4D51-B77E-6004653228DF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5579AE-8BD9-4E30-BF05-5C62BF7C8D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43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CC36-20FB-4D51-B77E-6004653228DF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9AE-8BD9-4E30-BF05-5C62BF7C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CC36-20FB-4D51-B77E-6004653228DF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9AE-8BD9-4E30-BF05-5C62BF7C8D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239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CC36-20FB-4D51-B77E-6004653228DF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9AE-8BD9-4E30-BF05-5C62BF7C8D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36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CC36-20FB-4D51-B77E-6004653228DF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9AE-8BD9-4E30-BF05-5C62BF7C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34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CC36-20FB-4D51-B77E-6004653228DF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9AE-8BD9-4E30-BF05-5C62BF7C8D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129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CC36-20FB-4D51-B77E-6004653228DF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9AE-8BD9-4E30-BF05-5C62BF7C8D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327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CC36-20FB-4D51-B77E-6004653228DF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9AE-8BD9-4E30-BF05-5C62BF7C8D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25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CC36-20FB-4D51-B77E-6004653228DF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9AE-8BD9-4E30-BF05-5C62BF7C8D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192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8/15/2023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23168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50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CC36-20FB-4D51-B77E-6004653228DF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9AE-8BD9-4E30-BF05-5C62BF7C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1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CC36-20FB-4D51-B77E-6004653228DF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9AE-8BD9-4E30-BF05-5C62BF7C8DF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7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CC36-20FB-4D51-B77E-6004653228DF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9AE-8BD9-4E30-BF05-5C62BF7C8D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07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CC36-20FB-4D51-B77E-6004653228DF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9AE-8BD9-4E30-BF05-5C62BF7C8DF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9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CC36-20FB-4D51-B77E-6004653228DF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9AE-8BD9-4E30-BF05-5C62BF7C8D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00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CC36-20FB-4D51-B77E-6004653228DF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9AE-8BD9-4E30-BF05-5C62BF7C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8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CC36-20FB-4D51-B77E-6004653228DF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9AE-8BD9-4E30-BF05-5C62BF7C8DF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13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CC36-20FB-4D51-B77E-6004653228DF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9AE-8BD9-4E30-BF05-5C62BF7C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9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2DCC36-20FB-4D51-B77E-6004653228DF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5579AE-8BD9-4E30-BF05-5C62BF7C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F0C32-34C4-4C10-9A15-A704F2986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2972" y="1814286"/>
            <a:ext cx="7455504" cy="991809"/>
          </a:xfrm>
        </p:spPr>
        <p:txBody>
          <a:bodyPr>
            <a:normAutofit/>
          </a:bodyPr>
          <a:lstStyle/>
          <a:p>
            <a:r>
              <a:rPr lang="en-US" sz="2800" b="1" dirty="0"/>
              <a:t>   Private Sector Best Practices and Solutions for Servicing the Industry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711D62-0AFF-4B2F-9BDB-BBD03B92E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810" y="3149600"/>
            <a:ext cx="7131352" cy="2002971"/>
          </a:xfrm>
        </p:spPr>
        <p:txBody>
          <a:bodyPr>
            <a:noAutofit/>
          </a:bodyPr>
          <a:lstStyle/>
          <a:p>
            <a:r>
              <a:rPr lang="en-US" sz="2000" dirty="0"/>
              <a:t>By</a:t>
            </a:r>
          </a:p>
          <a:p>
            <a:r>
              <a:rPr lang="en-US" sz="2000" dirty="0"/>
              <a:t>Ranti Omole</a:t>
            </a:r>
          </a:p>
          <a:p>
            <a:r>
              <a:rPr lang="en-US" sz="2000" dirty="0"/>
              <a:t>Chairman – Radial Circle Group</a:t>
            </a:r>
          </a:p>
          <a:p>
            <a:r>
              <a:rPr lang="en-US" sz="2000" dirty="0"/>
              <a:t>Vice Chairman – PETAN ( Petroleum Technology Association of Nigeria)</a:t>
            </a:r>
          </a:p>
        </p:txBody>
      </p:sp>
    </p:spTree>
    <p:extLst>
      <p:ext uri="{BB962C8B-B14F-4D97-AF65-F5344CB8AC3E}">
        <p14:creationId xmlns:p14="http://schemas.microsoft.com/office/powerpoint/2010/main" val="107219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881"/>
            <a:ext cx="10515600" cy="164268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2611"/>
            <a:ext cx="10515600" cy="46043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 stakeholders must work together to build the local content and service providers</a:t>
            </a:r>
          </a:p>
          <a:p>
            <a:r>
              <a:rPr lang="en-US" dirty="0"/>
              <a:t>Quality  and Technical depth of service providers depend on the pedigree of the business founders.</a:t>
            </a:r>
          </a:p>
          <a:p>
            <a:r>
              <a:rPr lang="en-US" dirty="0"/>
              <a:t>Patronizing local service providers on the long run is cost effective.</a:t>
            </a:r>
          </a:p>
          <a:p>
            <a:r>
              <a:rPr lang="en-US" dirty="0"/>
              <a:t>Local service providers must take advantage of opportunities to invest gradually in capacity and human capital.</a:t>
            </a:r>
          </a:p>
          <a:p>
            <a:r>
              <a:rPr lang="en-US" dirty="0"/>
              <a:t>Ensuring non-resident OEMs have local agents or partners very key for Post Installation Support – assure continuous inflow till end of production.</a:t>
            </a:r>
          </a:p>
          <a:p>
            <a:r>
              <a:rPr lang="en-US" dirty="0"/>
              <a:t>Regional collaboration with more experienced service providers in Africa –key to capacity development</a:t>
            </a:r>
          </a:p>
          <a:p>
            <a:r>
              <a:rPr lang="en-US" dirty="0"/>
              <a:t> Focus on quality , timely service delivery and safe practices </a:t>
            </a:r>
          </a:p>
        </p:txBody>
      </p:sp>
    </p:spTree>
    <p:extLst>
      <p:ext uri="{BB962C8B-B14F-4D97-AF65-F5344CB8AC3E}">
        <p14:creationId xmlns:p14="http://schemas.microsoft.com/office/powerpoint/2010/main" val="26966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FD53E8-25BD-454A-B72E-6501BCC6D3BD}"/>
              </a:ext>
            </a:extLst>
          </p:cNvPr>
          <p:cNvSpPr/>
          <p:nvPr/>
        </p:nvSpPr>
        <p:spPr>
          <a:xfrm>
            <a:off x="10503876" y="6224899"/>
            <a:ext cx="1341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Medium" pitchFamily="50" charset="0"/>
                <a:cs typeface="Gotham Book" pitchFamily="50" charset="0"/>
              </a:rPr>
              <a:t>#UIOGS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7918" y="843455"/>
            <a:ext cx="1040631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Gill Sans MT" panose="020B0502020104020203" pitchFamily="34" charset="0"/>
              </a:rPr>
              <a:t>   RADIAL CIRCLE TECHNICAL SERVICES LIMITED</a:t>
            </a:r>
          </a:p>
          <a:p>
            <a:endParaRPr lang="en-GB" sz="2000" dirty="0">
              <a:latin typeface="Gill Sans MT" panose="020B0502020104020203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Established in 1995.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Offshore experiences since 2003 – Shell Bonga FPSO/Rigs/PSV/Platforms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Angola, Ghana, Nigeria ,Uganda, Mozambique and Senegal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Engineering, Procurement, Integration, Installation, Commissioning and Post Installation support and maintenance services.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Offshore Telecommunications solutions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Navigation and Marine Electronics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Surveillance and Security Solutions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Safety Management Systems –IFG / PAGA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Assets Integrity and Condition Monitoring systems – </a:t>
            </a:r>
            <a:r>
              <a:rPr lang="en-GB" sz="2400" dirty="0" err="1">
                <a:latin typeface="Gill Sans MT" panose="020B0502020104020203" pitchFamily="34" charset="0"/>
              </a:rPr>
              <a:t>Metocean</a:t>
            </a:r>
            <a:r>
              <a:rPr lang="en-GB" sz="2400" dirty="0">
                <a:latin typeface="Gill Sans MT" panose="020B0502020104020203" pitchFamily="34" charset="0"/>
              </a:rPr>
              <a:t>, Risers Monitoring System, etc.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Instrumentation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Electrical Systems.</a:t>
            </a:r>
            <a:endParaRPr lang="en-GB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4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EAB11-C4FE-D4E2-AA08-F4156D08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GB" b="1"/>
              <a:t>Introduction-PETAN</a:t>
            </a:r>
            <a:endParaRPr lang="en-N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02826-D56E-27B5-16A7-F2B6730DA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939534"/>
            <a:ext cx="7310437" cy="396596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NG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PETAN</a:t>
            </a:r>
            <a:r>
              <a:rPr lang="en-NG" sz="2200" spc="-45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spc="-45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- a</a:t>
            </a:r>
            <a:r>
              <a:rPr lang="en-NG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</a:t>
            </a:r>
            <a:r>
              <a:rPr lang="en-NG" sz="2200" spc="-5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NG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association</a:t>
            </a:r>
            <a:r>
              <a:rPr lang="en-NG" sz="2200" spc="-5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NG" sz="2200" spc="-5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of</a:t>
            </a:r>
            <a:r>
              <a:rPr lang="en-NG" sz="2200" spc="-5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NG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leading</a:t>
            </a:r>
            <a:r>
              <a:rPr lang="en-NG" sz="2200" spc="-5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NG" sz="2200" spc="175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NG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Nigerian</a:t>
            </a:r>
            <a:r>
              <a:rPr lang="en-NG" sz="2200" spc="-65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NG" sz="2200" spc="-5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Indigenous</a:t>
            </a:r>
            <a:r>
              <a:rPr lang="en-NG" sz="2200" spc="-65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NG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Technical</a:t>
            </a:r>
            <a:r>
              <a:rPr lang="en-NG" sz="2200" spc="-55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NG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Oilfield</a:t>
            </a:r>
            <a:r>
              <a:rPr lang="en-NG" sz="2200" spc="-6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NG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service</a:t>
            </a:r>
            <a:r>
              <a:rPr lang="en-NG" sz="2200" spc="-7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NG" sz="2200" spc="-5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companies</a:t>
            </a:r>
            <a:r>
              <a:rPr lang="en-US" sz="2200" spc="-5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supporting </a:t>
            </a:r>
            <a:r>
              <a:rPr lang="en-NG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the</a:t>
            </a:r>
            <a:r>
              <a:rPr lang="en-NG" sz="2200" spc="225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NG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upstream,</a:t>
            </a:r>
            <a:r>
              <a:rPr lang="en-NG" sz="2200" spc="-4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NG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midstream,</a:t>
            </a:r>
            <a:r>
              <a:rPr lang="en-NG" sz="2200" spc="-6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NG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and</a:t>
            </a:r>
            <a:r>
              <a:rPr lang="en-NG" sz="2200" spc="-5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NG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downstream</a:t>
            </a:r>
            <a:r>
              <a:rPr lang="en-NG" sz="2200" spc="-4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NG" sz="2200" spc="-5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sectors</a:t>
            </a:r>
            <a:r>
              <a:rPr lang="en-NG" sz="2200" spc="-35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NG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of</a:t>
            </a:r>
            <a:r>
              <a:rPr lang="en-NG" sz="2200" spc="-6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NG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the</a:t>
            </a:r>
            <a:r>
              <a:rPr lang="en-NG" sz="2200" spc="-7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spc="-7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</a:t>
            </a:r>
            <a:r>
              <a:rPr lang="en-NG" sz="2200" spc="5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il</a:t>
            </a:r>
            <a:r>
              <a:rPr lang="en-NG" sz="2200" spc="12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spc="12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&amp; gas </a:t>
            </a:r>
            <a:r>
              <a:rPr lang="en-NG" sz="2200" spc="-5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industry</a:t>
            </a:r>
            <a:endParaRPr lang="en-GB" sz="2200" spc="-5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Formed in 1990, t</a:t>
            </a:r>
            <a:r>
              <a:rPr lang="en-NG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association was </a:t>
            </a:r>
            <a:r>
              <a:rPr lang="en-GB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created</a:t>
            </a:r>
            <a:r>
              <a:rPr lang="en-NG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bring together Nigerian Oil &amp; Gas entrepreneurs</a:t>
            </a:r>
            <a:r>
              <a:rPr lang="en-US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</a:t>
            </a:r>
            <a:r>
              <a:rPr lang="en-NG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create a forum for the exchange of ideas with the major operators</a:t>
            </a:r>
            <a:r>
              <a:rPr lang="en-GB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industry stakeholders</a:t>
            </a:r>
            <a:r>
              <a:rPr lang="en-NG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policy makers.</a:t>
            </a:r>
            <a:r>
              <a:rPr lang="en-GB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PETAN membership comprises over 100 service companies involved across the entire value chain of upstream, midstream and downstream subsectors of the oil and gas industry.</a:t>
            </a:r>
            <a:endParaRPr lang="en-NG" sz="2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NG" sz="1700" dirty="0"/>
          </a:p>
        </p:txBody>
      </p:sp>
      <p:pic>
        <p:nvPicPr>
          <p:cNvPr id="4" name="Picture 3" descr="Petroleum Technology Association of Nigeria">
            <a:extLst>
              <a:ext uri="{FF2B5EF4-FFF2-40B4-BE49-F238E27FC236}">
                <a16:creationId xmlns:a16="http://schemas.microsoft.com/office/drawing/2014/main" id="{A2704220-FB22-86FB-A8E7-3FBFA65B7F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8756" y="3285114"/>
            <a:ext cx="2926098" cy="911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259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49517" y="1407072"/>
            <a:ext cx="8111554" cy="1127235"/>
          </a:xfrm>
        </p:spPr>
        <p:txBody>
          <a:bodyPr>
            <a:normAutofit fontScale="90000"/>
          </a:bodyPr>
          <a:lstStyle/>
          <a:p>
            <a:br>
              <a:rPr lang="en-US" sz="2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br>
              <a:rPr lang="en-US" sz="2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US" sz="2200" b="1" dirty="0">
                <a:solidFill>
                  <a:schemeClr val="tx1"/>
                </a:solidFill>
                <a:latin typeface="Gill Sans MT" panose="020B0502020104020203" pitchFamily="34" charset="0"/>
              </a:rPr>
              <a:t>      </a:t>
            </a:r>
            <a:br>
              <a:rPr lang="en-US" sz="2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US" sz="2200" b="1" dirty="0">
                <a:solidFill>
                  <a:schemeClr val="tx1"/>
                </a:solidFill>
                <a:latin typeface="Gill Sans MT" panose="020B0502020104020203" pitchFamily="34" charset="0"/>
              </a:rPr>
              <a:t>       </a:t>
            </a:r>
            <a:br>
              <a:rPr lang="en-US" sz="2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br>
              <a:rPr lang="en-US" sz="2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br>
              <a:rPr lang="en-US" sz="2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br>
              <a:rPr lang="en-US" sz="2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br>
              <a:rPr lang="en-US" sz="2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US" sz="2200" b="1" dirty="0">
                <a:solidFill>
                  <a:schemeClr val="tx1"/>
                </a:solidFill>
                <a:latin typeface="Gill Sans MT" panose="020B0502020104020203" pitchFamily="34" charset="0"/>
              </a:rPr>
              <a:t>   </a:t>
            </a:r>
            <a:br>
              <a:rPr lang="en-US" sz="2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US" sz="2200" b="1" dirty="0">
                <a:solidFill>
                  <a:schemeClr val="tx1"/>
                </a:solidFill>
                <a:latin typeface="Gill Sans MT" panose="020B0502020104020203" pitchFamily="34" charset="0"/>
              </a:rPr>
              <a:t> PETROLEUM TECHNOLOGY ASSOCIATION  OF NIGERIA</a:t>
            </a:r>
            <a:br>
              <a:rPr lang="en-US" b="1" dirty="0">
                <a:solidFill>
                  <a:srgbClr val="C00000"/>
                </a:solidFill>
                <a:latin typeface="Gill Sans MT" panose="020B0502020104020203" pitchFamily="34" charset="0"/>
              </a:rPr>
            </a:b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28404" y="2473035"/>
            <a:ext cx="8788106" cy="2792648"/>
          </a:xfrm>
        </p:spPr>
        <p:txBody>
          <a:bodyPr>
            <a:normAutofit fontScale="25000" lnSpcReduction="20000"/>
          </a:bodyPr>
          <a:lstStyle/>
          <a:p>
            <a:pPr marL="1143000" indent="-1143000" algn="just">
              <a:buFont typeface="Wingdings" panose="05000000000000000000" pitchFamily="2" charset="2"/>
              <a:buChar char="q"/>
            </a:pPr>
            <a:r>
              <a:rPr lang="en-US" sz="10400" dirty="0">
                <a:latin typeface="Gill Sans MT" panose="020B0502020104020203" pitchFamily="34" charset="0"/>
              </a:rPr>
              <a:t> Year founded                                       1990</a:t>
            </a:r>
          </a:p>
          <a:p>
            <a:pPr marL="1143000" indent="-1143000" algn="just">
              <a:buFont typeface="Wingdings" panose="05000000000000000000" pitchFamily="2" charset="2"/>
              <a:buChar char="q"/>
            </a:pPr>
            <a:r>
              <a:rPr lang="en-US" sz="10400" dirty="0">
                <a:latin typeface="Gill Sans MT" panose="020B0502020104020203" pitchFamily="34" charset="0"/>
              </a:rPr>
              <a:t> No of companies                                   100</a:t>
            </a:r>
          </a:p>
          <a:p>
            <a:pPr marL="1143000" indent="-1143000" algn="just">
              <a:buFont typeface="Wingdings" panose="05000000000000000000" pitchFamily="2" charset="2"/>
              <a:buChar char="q"/>
            </a:pPr>
            <a:endParaRPr lang="en-US" sz="10400" dirty="0">
              <a:latin typeface="Gill Sans MT" panose="020B0502020104020203" pitchFamily="34" charset="0"/>
            </a:endParaRPr>
          </a:p>
          <a:p>
            <a:pPr marL="1143000" indent="-1143000" algn="just">
              <a:buFont typeface="Wingdings" panose="05000000000000000000" pitchFamily="2" charset="2"/>
              <a:buChar char="q"/>
            </a:pPr>
            <a:r>
              <a:rPr lang="en-US" sz="10400" dirty="0">
                <a:latin typeface="Gill Sans MT" panose="020B0502020104020203" pitchFamily="34" charset="0"/>
              </a:rPr>
              <a:t>Technical services offered 	          &gt; 250</a:t>
            </a:r>
          </a:p>
          <a:p>
            <a:pPr marL="1143000" indent="-1143000" algn="just">
              <a:buFont typeface="Wingdings" panose="05000000000000000000" pitchFamily="2" charset="2"/>
              <a:buChar char="q"/>
            </a:pPr>
            <a:r>
              <a:rPr lang="en-US" sz="10400" dirty="0">
                <a:latin typeface="Gill Sans MT" panose="020B0502020104020203" pitchFamily="34" charset="0"/>
              </a:rPr>
              <a:t>Nigerians employed      		           &gt; 20,000</a:t>
            </a:r>
          </a:p>
          <a:p>
            <a:pPr marL="1143000" indent="-1143000" algn="just">
              <a:buFont typeface="Wingdings" panose="05000000000000000000" pitchFamily="2" charset="2"/>
              <a:buChar char="q"/>
            </a:pPr>
            <a:r>
              <a:rPr lang="en-US" sz="10400" dirty="0">
                <a:latin typeface="Gill Sans MT" panose="020B0502020104020203" pitchFamily="34" charset="0"/>
              </a:rPr>
              <a:t>Cumulative employment impact	      &gt;100,000</a:t>
            </a:r>
          </a:p>
          <a:p>
            <a:br>
              <a:rPr lang="en-US" dirty="0">
                <a:solidFill>
                  <a:srgbClr val="C00000"/>
                </a:solidFill>
                <a:latin typeface="Gill Sans MT" panose="020B0502020104020203" pitchFamily="34" charset="0"/>
              </a:rPr>
            </a:br>
            <a:endParaRPr lang="en-US" b="1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166B142-8870-40B0-8CB0-604DA710C603}"/>
              </a:ext>
            </a:extLst>
          </p:cNvPr>
          <p:cNvSpPr/>
          <p:nvPr/>
        </p:nvSpPr>
        <p:spPr>
          <a:xfrm>
            <a:off x="10096500" y="872836"/>
            <a:ext cx="1143000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 dirty="0">
              <a:latin typeface="Gill Sans MT" panose="020B0502020104020203" pitchFamily="34" charset="0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3A5A29B8-0FF3-4F28-9246-6C57FD482CD0}"/>
              </a:ext>
            </a:extLst>
          </p:cNvPr>
          <p:cNvSpPr txBox="1">
            <a:spLocks/>
          </p:cNvSpPr>
          <p:nvPr/>
        </p:nvSpPr>
        <p:spPr>
          <a:xfrm>
            <a:off x="1280804" y="1759525"/>
            <a:ext cx="8484672" cy="3663813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                     </a:t>
            </a:r>
            <a:r>
              <a:rPr lang="en-US" sz="2000" dirty="0">
                <a:solidFill>
                  <a:srgbClr val="C00000"/>
                </a:solidFill>
                <a:latin typeface="Gill Sans MT" panose="020B0502020104020203" pitchFamily="34" charset="0"/>
              </a:rPr>
              <a:t>(ASSOCIATION OF LOCAL SERVICE PROVIDERS)</a:t>
            </a:r>
            <a:br>
              <a:rPr lang="en-US" sz="3600" dirty="0">
                <a:solidFill>
                  <a:srgbClr val="C00000"/>
                </a:solidFill>
                <a:latin typeface="Gill Sans MT" panose="020B0502020104020203" pitchFamily="34" charset="0"/>
              </a:rPr>
            </a:br>
            <a:r>
              <a:rPr lang="en-US" sz="3600" dirty="0">
                <a:solidFill>
                  <a:srgbClr val="C00000"/>
                </a:solidFill>
                <a:latin typeface="Gill Sans MT" panose="020B0502020104020203" pitchFamily="34" charset="0"/>
              </a:rPr>
              <a:t>  </a:t>
            </a:r>
          </a:p>
          <a:p>
            <a:r>
              <a:rPr lang="en-US" sz="3600" b="1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22441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33600" y="854076"/>
            <a:ext cx="457200" cy="36512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40114" y="5134585"/>
            <a:ext cx="457200" cy="36512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4695224"/>
            <a:ext cx="457200" cy="36512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33600" y="4264300"/>
            <a:ext cx="457200" cy="36512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33600" y="3859962"/>
            <a:ext cx="457200" cy="365125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33600" y="3429110"/>
            <a:ext cx="457200" cy="36512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33600" y="2950074"/>
            <a:ext cx="457200" cy="365125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33600" y="2521776"/>
            <a:ext cx="457200" cy="365125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33600" y="2073276"/>
            <a:ext cx="457200" cy="365125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33600" y="1692276"/>
            <a:ext cx="457200" cy="365125"/>
          </a:xfrm>
          <a:prstGeom prst="ellipse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33600" y="1219201"/>
            <a:ext cx="457200" cy="365125"/>
          </a:xfrm>
          <a:prstGeom prst="ellipse">
            <a:avLst/>
          </a:prstGeom>
          <a:blipFill rotWithShape="1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1219200"/>
            <a:ext cx="3846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Gill Sans MT" panose="020B0502020104020203" pitchFamily="34" charset="0"/>
              </a:rPr>
              <a:t>Fabrication and Manufacturing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62689" y="3468948"/>
            <a:ext cx="496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ill Sans MT" panose="020B0502020104020203" pitchFamily="34" charset="0"/>
              </a:rPr>
              <a:t>Reservoir, Geophysics and Geosciences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199" y="2934198"/>
            <a:ext cx="3440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Gill Sans MT" panose="020B0502020104020203" pitchFamily="34" charset="0"/>
              </a:rPr>
              <a:t>Production and Operations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3199" y="2073442"/>
            <a:ext cx="5644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Gill Sans MT" panose="020B0502020104020203" pitchFamily="34" charset="0"/>
              </a:rPr>
              <a:t>EPCI- Projects, Construction and Installations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2689" y="2495014"/>
            <a:ext cx="4966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Gill Sans MT" panose="020B0502020104020203" pitchFamily="34" charset="0"/>
              </a:rPr>
              <a:t>Pipelines, Facilities and Process Systems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43196" y="3859961"/>
            <a:ext cx="4318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Gill Sans MT" panose="020B0502020104020203" pitchFamily="34" charset="0"/>
              </a:rPr>
              <a:t>Training and Human Development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89341" y="4264299"/>
            <a:ext cx="426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Gill Sans MT" panose="020B0502020104020203" pitchFamily="34" charset="0"/>
              </a:rPr>
              <a:t> Safety Systems and Certifications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89341" y="4681757"/>
            <a:ext cx="2759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Gill Sans MT" panose="020B0502020104020203" pitchFamily="34" charset="0"/>
              </a:rPr>
              <a:t> Project Management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24489" y="849868"/>
            <a:ext cx="4920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Gill Sans MT" panose="020B0502020104020203" pitchFamily="34" charset="0"/>
              </a:rPr>
              <a:t>Drilling, Completions and Well Services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18874" y="5114784"/>
            <a:ext cx="3878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Gill Sans MT" panose="020B0502020104020203" pitchFamily="34" charset="0"/>
              </a:rPr>
              <a:t>  Offshore Services and Vessels 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48" y="811512"/>
            <a:ext cx="2031354" cy="152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157" y="2704338"/>
            <a:ext cx="2031355" cy="132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object 31"/>
          <p:cNvSpPr/>
          <p:nvPr/>
        </p:nvSpPr>
        <p:spPr>
          <a:xfrm>
            <a:off x="8661400" y="4405194"/>
            <a:ext cx="2043112" cy="1219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Gill Sans MT" panose="020B05020201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43200" y="1688068"/>
            <a:ext cx="481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Gill Sans MT" panose="020B0502020104020203" pitchFamily="34" charset="0"/>
              </a:rPr>
              <a:t>Management and Information Systems</a:t>
            </a:r>
          </a:p>
        </p:txBody>
      </p:sp>
      <p:sp>
        <p:nvSpPr>
          <p:cNvPr id="36" name="Oval 35"/>
          <p:cNvSpPr/>
          <p:nvPr/>
        </p:nvSpPr>
        <p:spPr>
          <a:xfrm>
            <a:off x="2133600" y="5578476"/>
            <a:ext cx="457200" cy="365125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4917" y="5574268"/>
            <a:ext cx="5251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Gill Sans MT" panose="020B0502020104020203" pitchFamily="34" charset="0"/>
              </a:rPr>
              <a:t>  Engineering Design (FEED and Detailed) 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019623" y="60468"/>
            <a:ext cx="8077200" cy="7778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Gill Sans MT" panose="020B0502020104020203" pitchFamily="34" charset="0"/>
              </a:rPr>
              <a:t>PETAN: WIDE SPECTRUM OF CAPABILITIES </a:t>
            </a:r>
          </a:p>
        </p:txBody>
      </p:sp>
      <p:sp>
        <p:nvSpPr>
          <p:cNvPr id="43" name="object 4"/>
          <p:cNvSpPr/>
          <p:nvPr/>
        </p:nvSpPr>
        <p:spPr>
          <a:xfrm>
            <a:off x="10166684" y="104274"/>
            <a:ext cx="381000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57357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990600" y="517525"/>
            <a:ext cx="10515600" cy="5811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416A744-A4D5-418F-820F-B07C27BA1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816072"/>
              </p:ext>
            </p:extLst>
          </p:nvPr>
        </p:nvGraphicFramePr>
        <p:xfrm>
          <a:off x="1285461" y="1403048"/>
          <a:ext cx="9963110" cy="446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4">
            <a:extLst>
              <a:ext uri="{FF2B5EF4-FFF2-40B4-BE49-F238E27FC236}">
                <a16:creationId xmlns:a16="http://schemas.microsoft.com/office/drawing/2014/main" id="{9CF0EA90-4EF7-4CEB-91C0-1A057AEF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3" y="191140"/>
            <a:ext cx="11103098" cy="1061927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THE KEY STAKEHOLDERS</a:t>
            </a:r>
          </a:p>
        </p:txBody>
      </p:sp>
    </p:spTree>
    <p:extLst>
      <p:ext uri="{BB962C8B-B14F-4D97-AF65-F5344CB8AC3E}">
        <p14:creationId xmlns:p14="http://schemas.microsoft.com/office/powerpoint/2010/main" val="112409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B5C95085-9068-4D9E-B32B-87B8E1529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11" y="1217310"/>
            <a:ext cx="7097565" cy="538026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798D8A-8121-49DD-8C34-56102093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64E6D-AED1-4EFE-933E-2ADCB2A72AC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72DD0-296A-4193-951D-2FAB4638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1134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2022 NCDMB. All rights reserved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DED8D-DA9E-498A-AFA3-F536DC7A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26E61-1BB1-498E-879F-DC942AF591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7E513-7C8A-67C9-1575-85CF347A4119}"/>
              </a:ext>
            </a:extLst>
          </p:cNvPr>
          <p:cNvSpPr txBox="1"/>
          <p:nvPr/>
        </p:nvSpPr>
        <p:spPr>
          <a:xfrm>
            <a:off x="894693" y="536028"/>
            <a:ext cx="9459208" cy="559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8B0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Service Opportunities in the O&amp;G Sector.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8B0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3887F-FF81-14BA-596E-8AE32F8236A6}"/>
              </a:ext>
            </a:extLst>
          </p:cNvPr>
          <p:cNvSpPr txBox="1"/>
          <p:nvPr/>
        </p:nvSpPr>
        <p:spPr>
          <a:xfrm>
            <a:off x="7193283" y="1262145"/>
            <a:ext cx="4224190" cy="25391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Compliments of NCDMB</a:t>
            </a:r>
            <a:endParaRPr kumimoji="0" lang="en-NG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2239E4-FEFB-8AFC-178B-06A988A6DEFB}"/>
              </a:ext>
            </a:extLst>
          </p:cNvPr>
          <p:cNvSpPr txBox="1"/>
          <p:nvPr/>
        </p:nvSpPr>
        <p:spPr>
          <a:xfrm>
            <a:off x="7425558" y="1560896"/>
            <a:ext cx="4164137" cy="526297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rPr>
              <a:t>Namibia – Ultra deep offshore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300 miles , 3000m above sea level.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rPr>
              <a:t>FPSO for oil and FLNG for gas.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Topside of the vessel and subsea pipelines.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rPr>
              <a:t>Logistics vessels, Pipe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playing vessels,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Umblicals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, Flow lines &amp; Risers etc.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Post installation supports + &gt; 25 years. Several years sustainable revenue.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2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FD53E8-25BD-454A-B72E-6501BCC6D3BD}"/>
              </a:ext>
            </a:extLst>
          </p:cNvPr>
          <p:cNvSpPr/>
          <p:nvPr/>
        </p:nvSpPr>
        <p:spPr>
          <a:xfrm>
            <a:off x="10503876" y="6224899"/>
            <a:ext cx="1341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Medium" pitchFamily="50" charset="0"/>
                <a:cs typeface="Gotham Book" pitchFamily="50" charset="0"/>
              </a:rPr>
              <a:t>#UIOGS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7918" y="843455"/>
            <a:ext cx="1040631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Gill Sans MT" panose="020B0502020104020203" pitchFamily="34" charset="0"/>
              </a:rPr>
              <a:t>Best practices and strategies to develop resilient local service providers.</a:t>
            </a:r>
          </a:p>
          <a:p>
            <a:endParaRPr lang="en-GB" sz="2000" dirty="0">
              <a:latin typeface="Gill Sans MT" panose="020B0502020104020203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Focus on business areas that are not the strength of  the multinationals or usually subcontracted out to third parties.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Strategic partnership with multinationals EPC  and Regional service providers in projects in order to develop niche capacities &amp; technical capabilities.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Invest in assets acquisitions to support services and also in manpower development in order to compete in niche areas identified.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Maximising the local content opportunities and showing capabilities to exceed regulatory targets.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Flexibility and adaptability as strength to compete effectively in areas where multinationals are rigid and offering standard solutions.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Use local business environment understanding, logistics and operational efficiencies to the strength of your business.</a:t>
            </a:r>
            <a:endParaRPr lang="en-GB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7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FD53E8-25BD-454A-B72E-6501BCC6D3BD}"/>
              </a:ext>
            </a:extLst>
          </p:cNvPr>
          <p:cNvSpPr/>
          <p:nvPr/>
        </p:nvSpPr>
        <p:spPr>
          <a:xfrm>
            <a:off x="10503876" y="6224899"/>
            <a:ext cx="1341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Medium" pitchFamily="50" charset="0"/>
                <a:cs typeface="Gotham Book" pitchFamily="50" charset="0"/>
              </a:rPr>
              <a:t>#UIOGS 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9514" y="902576"/>
            <a:ext cx="106180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Gill Sans MT" panose="020B0502020104020203" pitchFamily="34" charset="0"/>
              </a:rPr>
              <a:t>Best practices and strategies to develop resilient local service providers</a:t>
            </a:r>
            <a:r>
              <a:rPr lang="en-GB" sz="2400" dirty="0">
                <a:latin typeface="Gill Sans MT" panose="020B0502020104020203" pitchFamily="34" charset="0"/>
              </a:rPr>
              <a:t>.</a:t>
            </a:r>
          </a:p>
          <a:p>
            <a:endParaRPr lang="en-GB" sz="2000" dirty="0">
              <a:latin typeface="Gill Sans MT" panose="020B0502020104020203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Providing reliable and top-quality services to customers to build goodwill. 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Developing company to international standards and certifications – ISO 9001:2015, ISO 14001, ISO 45001, offshore work environment and safety certifications, etc.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Realistic capacity assessment and utilising external technical support to overcome competency deficiencies .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Collaborate with other regional and local companies with specialised competence in order to leverage on areas of deficiencies to execute projects.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ill Sans MT" panose="020B0502020104020203" pitchFamily="34" charset="0"/>
              </a:rPr>
              <a:t>Good staff retention and employee compensation plan in order to retain the human capital</a:t>
            </a:r>
          </a:p>
          <a:p>
            <a:endParaRPr lang="en-GB" sz="2000" dirty="0">
              <a:latin typeface="Gill Sans MT" panose="020B0502020104020203" pitchFamily="34" charset="0"/>
            </a:endParaRPr>
          </a:p>
          <a:p>
            <a:endParaRPr lang="en-GB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88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2893</TotalTime>
  <Words>773</Words>
  <Application>Microsoft Office PowerPoint</Application>
  <PresentationFormat>Widescreen</PresentationFormat>
  <Paragraphs>93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Garamond</vt:lpstr>
      <vt:lpstr>Gill Sans MT</vt:lpstr>
      <vt:lpstr>Gotham Rounded Medium</vt:lpstr>
      <vt:lpstr>Segoe UI</vt:lpstr>
      <vt:lpstr>Wingdings</vt:lpstr>
      <vt:lpstr>Organic</vt:lpstr>
      <vt:lpstr>   Private Sector Best Practices and Solutions for Servicing the Industry </vt:lpstr>
      <vt:lpstr>PowerPoint Presentation</vt:lpstr>
      <vt:lpstr>Introduction-PETAN</vt:lpstr>
      <vt:lpstr>                          PETROLEUM TECHNOLOGY ASSOCIATION  OF NIGERIA  </vt:lpstr>
      <vt:lpstr>PowerPoint Presentation</vt:lpstr>
      <vt:lpstr> THE KEY STAKEHOLDERS</vt:lpstr>
      <vt:lpstr>PowerPoint Presentation</vt:lpstr>
      <vt:lpstr>PowerPoint Presentation</vt:lpstr>
      <vt:lpstr>PowerPoint Presentation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Boarder Collaborations – Local Content, Best Practices and Capacity Building</dc:title>
  <dc:creator>Ranti Omole</dc:creator>
  <cp:lastModifiedBy>Ranti Omole</cp:lastModifiedBy>
  <cp:revision>5</cp:revision>
  <dcterms:created xsi:type="dcterms:W3CDTF">2021-11-22T16:37:32Z</dcterms:created>
  <dcterms:modified xsi:type="dcterms:W3CDTF">2023-08-17T05:59:48Z</dcterms:modified>
</cp:coreProperties>
</file>